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84" r:id="rId5"/>
    <p:sldId id="285" r:id="rId6"/>
    <p:sldId id="263" r:id="rId7"/>
    <p:sldId id="257" r:id="rId8"/>
    <p:sldId id="258" r:id="rId9"/>
    <p:sldId id="281" r:id="rId10"/>
    <p:sldId id="272" r:id="rId11"/>
    <p:sldId id="273" r:id="rId12"/>
    <p:sldId id="277" r:id="rId13"/>
    <p:sldId id="274" r:id="rId14"/>
    <p:sldId id="259" r:id="rId15"/>
    <p:sldId id="286" r:id="rId16"/>
    <p:sldId id="275" r:id="rId17"/>
    <p:sldId id="282" r:id="rId18"/>
    <p:sldId id="264" r:id="rId19"/>
    <p:sldId id="287" r:id="rId20"/>
    <p:sldId id="261" r:id="rId21"/>
    <p:sldId id="293" r:id="rId22"/>
    <p:sldId id="302" r:id="rId23"/>
    <p:sldId id="289" r:id="rId24"/>
    <p:sldId id="292" r:id="rId25"/>
    <p:sldId id="291" r:id="rId26"/>
    <p:sldId id="294" r:id="rId27"/>
    <p:sldId id="262" r:id="rId28"/>
    <p:sldId id="298" r:id="rId29"/>
    <p:sldId id="266" r:id="rId30"/>
    <p:sldId id="300" r:id="rId31"/>
    <p:sldId id="301" r:id="rId32"/>
    <p:sldId id="2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1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-26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kema, Pieter" userId="966f1783-0a5c-450e-9973-d0c10ff6eecd" providerId="ADAL" clId="{28FA6F73-556B-42CE-AF95-520D6A7B7A34}"/>
    <pc:docChg chg="undo custSel addSld delSld modSld">
      <pc:chgData name="Barkema, Pieter" userId="966f1783-0a5c-450e-9973-d0c10ff6eecd" providerId="ADAL" clId="{28FA6F73-556B-42CE-AF95-520D6A7B7A34}" dt="2025-09-13T12:39:01.602" v="1245" actId="20577"/>
      <pc:docMkLst>
        <pc:docMk/>
      </pc:docMkLst>
      <pc:sldChg chg="modNotesTx">
        <pc:chgData name="Barkema, Pieter" userId="966f1783-0a5c-450e-9973-d0c10ff6eecd" providerId="ADAL" clId="{28FA6F73-556B-42CE-AF95-520D6A7B7A34}" dt="2025-09-13T12:18:30.259" v="110" actId="20577"/>
        <pc:sldMkLst>
          <pc:docMk/>
          <pc:sldMk cId="1804951951" sldId="257"/>
        </pc:sldMkLst>
      </pc:sldChg>
      <pc:sldChg chg="modNotesTx">
        <pc:chgData name="Barkema, Pieter" userId="966f1783-0a5c-450e-9973-d0c10ff6eecd" providerId="ADAL" clId="{28FA6F73-556B-42CE-AF95-520D6A7B7A34}" dt="2025-09-13T12:24:09.754" v="595" actId="20577"/>
        <pc:sldMkLst>
          <pc:docMk/>
          <pc:sldMk cId="564117864" sldId="258"/>
        </pc:sldMkLst>
      </pc:sldChg>
      <pc:sldChg chg="modNotesTx">
        <pc:chgData name="Barkema, Pieter" userId="966f1783-0a5c-450e-9973-d0c10ff6eecd" providerId="ADAL" clId="{28FA6F73-556B-42CE-AF95-520D6A7B7A34}" dt="2025-09-13T12:25:14.873" v="817" actId="20577"/>
        <pc:sldMkLst>
          <pc:docMk/>
          <pc:sldMk cId="1310753989" sldId="261"/>
        </pc:sldMkLst>
      </pc:sldChg>
      <pc:sldChg chg="modSp modAnim">
        <pc:chgData name="Barkema, Pieter" userId="966f1783-0a5c-450e-9973-d0c10ff6eecd" providerId="ADAL" clId="{28FA6F73-556B-42CE-AF95-520D6A7B7A34}" dt="2025-09-12T15:44:33.218" v="9"/>
        <pc:sldMkLst>
          <pc:docMk/>
          <pc:sldMk cId="4072316299" sldId="262"/>
        </pc:sldMkLst>
        <pc:picChg chg="mod ord">
          <ac:chgData name="Barkema, Pieter" userId="966f1783-0a5c-450e-9973-d0c10ff6eecd" providerId="ADAL" clId="{28FA6F73-556B-42CE-AF95-520D6A7B7A34}" dt="2025-09-12T15:44:18.382" v="7" actId="1076"/>
          <ac:picMkLst>
            <pc:docMk/>
            <pc:sldMk cId="4072316299" sldId="262"/>
            <ac:picMk id="12" creationId="{3B787A2B-FDFA-4FED-B6A4-8DC4A3ED8B7A}"/>
          </ac:picMkLst>
        </pc:picChg>
        <pc:picChg chg="mod">
          <ac:chgData name="Barkema, Pieter" userId="966f1783-0a5c-450e-9973-d0c10ff6eecd" providerId="ADAL" clId="{28FA6F73-556B-42CE-AF95-520D6A7B7A34}" dt="2025-09-12T15:44:18.382" v="7" actId="1076"/>
          <ac:picMkLst>
            <pc:docMk/>
            <pc:sldMk cId="4072316299" sldId="262"/>
            <ac:picMk id="13" creationId="{E8D48E01-F913-46DD-9904-723C1304F0F7}"/>
          </ac:picMkLst>
        </pc:picChg>
      </pc:sldChg>
      <pc:sldChg chg="modSp modNotesTx">
        <pc:chgData name="Barkema, Pieter" userId="966f1783-0a5c-450e-9973-d0c10ff6eecd" providerId="ADAL" clId="{28FA6F73-556B-42CE-AF95-520D6A7B7A34}" dt="2025-09-13T12:21:37.062" v="382" actId="20577"/>
        <pc:sldMkLst>
          <pc:docMk/>
          <pc:sldMk cId="3414296457" sldId="263"/>
        </pc:sldMkLst>
        <pc:picChg chg="mod">
          <ac:chgData name="Barkema, Pieter" userId="966f1783-0a5c-450e-9973-d0c10ff6eecd" providerId="ADAL" clId="{28FA6F73-556B-42CE-AF95-520D6A7B7A34}" dt="2025-09-13T08:32:40.860" v="35" actId="1076"/>
          <ac:picMkLst>
            <pc:docMk/>
            <pc:sldMk cId="3414296457" sldId="263"/>
            <ac:picMk id="1031" creationId="{096A28E1-335D-45AB-8665-1BFC93A19363}"/>
          </ac:picMkLst>
        </pc:picChg>
      </pc:sldChg>
      <pc:sldChg chg="modSp">
        <pc:chgData name="Barkema, Pieter" userId="966f1783-0a5c-450e-9973-d0c10ff6eecd" providerId="ADAL" clId="{28FA6F73-556B-42CE-AF95-520D6A7B7A34}" dt="2025-09-12T15:45:16.624" v="10" actId="1076"/>
        <pc:sldMkLst>
          <pc:docMk/>
          <pc:sldMk cId="554981832" sldId="266"/>
        </pc:sldMkLst>
        <pc:picChg chg="mod">
          <ac:chgData name="Barkema, Pieter" userId="966f1783-0a5c-450e-9973-d0c10ff6eecd" providerId="ADAL" clId="{28FA6F73-556B-42CE-AF95-520D6A7B7A34}" dt="2025-09-12T15:45:16.624" v="10" actId="1076"/>
          <ac:picMkLst>
            <pc:docMk/>
            <pc:sldMk cId="554981832" sldId="266"/>
            <ac:picMk id="16" creationId="{4D7469A6-12D4-47AB-86A1-D2097B5BF582}"/>
          </ac:picMkLst>
        </pc:picChg>
        <pc:picChg chg="mod">
          <ac:chgData name="Barkema, Pieter" userId="966f1783-0a5c-450e-9973-d0c10ff6eecd" providerId="ADAL" clId="{28FA6F73-556B-42CE-AF95-520D6A7B7A34}" dt="2025-09-12T15:45:16.624" v="10" actId="1076"/>
          <ac:picMkLst>
            <pc:docMk/>
            <pc:sldMk cId="554981832" sldId="266"/>
            <ac:picMk id="17" creationId="{4E8EC846-393D-4C34-878E-4DB9FA3372CB}"/>
          </ac:picMkLst>
        </pc:picChg>
      </pc:sldChg>
      <pc:sldChg chg="addSp delSp modSp modNotesTx">
        <pc:chgData name="Barkema, Pieter" userId="966f1783-0a5c-450e-9973-d0c10ff6eecd" providerId="ADAL" clId="{28FA6F73-556B-42CE-AF95-520D6A7B7A34}" dt="2025-09-13T12:22:43.589" v="448" actId="20577"/>
        <pc:sldMkLst>
          <pc:docMk/>
          <pc:sldMk cId="1008715401" sldId="272"/>
        </pc:sldMkLst>
        <pc:picChg chg="add mod">
          <ac:chgData name="Barkema, Pieter" userId="966f1783-0a5c-450e-9973-d0c10ff6eecd" providerId="ADAL" clId="{28FA6F73-556B-42CE-AF95-520D6A7B7A34}" dt="2025-09-13T08:20:15.171" v="31" actId="1076"/>
          <ac:picMkLst>
            <pc:docMk/>
            <pc:sldMk cId="1008715401" sldId="272"/>
            <ac:picMk id="8" creationId="{EE91DE10-FF0F-4CA7-8296-CA50A9F24B69}"/>
          </ac:picMkLst>
        </pc:picChg>
        <pc:picChg chg="mod">
          <ac:chgData name="Barkema, Pieter" userId="966f1783-0a5c-450e-9973-d0c10ff6eecd" providerId="ADAL" clId="{28FA6F73-556B-42CE-AF95-520D6A7B7A34}" dt="2025-09-13T08:19:45.029" v="24" actId="14100"/>
          <ac:picMkLst>
            <pc:docMk/>
            <pc:sldMk cId="1008715401" sldId="272"/>
            <ac:picMk id="13" creationId="{E92E85EA-16EF-4F88-B7D4-8365E13F1046}"/>
          </ac:picMkLst>
        </pc:picChg>
        <pc:picChg chg="del mod">
          <ac:chgData name="Barkema, Pieter" userId="966f1783-0a5c-450e-9973-d0c10ff6eecd" providerId="ADAL" clId="{28FA6F73-556B-42CE-AF95-520D6A7B7A34}" dt="2025-09-13T08:20:07.078" v="29"/>
          <ac:picMkLst>
            <pc:docMk/>
            <pc:sldMk cId="1008715401" sldId="272"/>
            <ac:picMk id="19" creationId="{6F72C385-1D26-41CB-B5AF-E45800003B70}"/>
          </ac:picMkLst>
        </pc:picChg>
      </pc:sldChg>
      <pc:sldChg chg="modNotesTx">
        <pc:chgData name="Barkema, Pieter" userId="966f1783-0a5c-450e-9973-d0c10ff6eecd" providerId="ADAL" clId="{28FA6F73-556B-42CE-AF95-520D6A7B7A34}" dt="2025-09-13T12:23:11.941" v="544" actId="20577"/>
        <pc:sldMkLst>
          <pc:docMk/>
          <pc:sldMk cId="4014391960" sldId="273"/>
        </pc:sldMkLst>
      </pc:sldChg>
      <pc:sldChg chg="modNotesTx">
        <pc:chgData name="Barkema, Pieter" userId="966f1783-0a5c-450e-9973-d0c10ff6eecd" providerId="ADAL" clId="{28FA6F73-556B-42CE-AF95-520D6A7B7A34}" dt="2025-09-13T12:23:50.439" v="569" actId="20577"/>
        <pc:sldMkLst>
          <pc:docMk/>
          <pc:sldMk cId="1506360163" sldId="274"/>
        </pc:sldMkLst>
      </pc:sldChg>
      <pc:sldChg chg="modSp modNotesTx">
        <pc:chgData name="Barkema, Pieter" userId="966f1783-0a5c-450e-9973-d0c10ff6eecd" providerId="ADAL" clId="{28FA6F73-556B-42CE-AF95-520D6A7B7A34}" dt="2025-09-13T12:24:53.138" v="748" actId="5793"/>
        <pc:sldMkLst>
          <pc:docMk/>
          <pc:sldMk cId="2657676600" sldId="275"/>
        </pc:sldMkLst>
        <pc:picChg chg="mod">
          <ac:chgData name="Barkema, Pieter" userId="966f1783-0a5c-450e-9973-d0c10ff6eecd" providerId="ADAL" clId="{28FA6F73-556B-42CE-AF95-520D6A7B7A34}" dt="2025-09-13T08:19:07.329" v="20" actId="14100"/>
          <ac:picMkLst>
            <pc:docMk/>
            <pc:sldMk cId="2657676600" sldId="275"/>
            <ac:picMk id="7" creationId="{F0B0DBEC-B5FA-46C5-9345-163BCF949512}"/>
          </ac:picMkLst>
        </pc:picChg>
      </pc:sldChg>
      <pc:sldChg chg="modNotesTx">
        <pc:chgData name="Barkema, Pieter" userId="966f1783-0a5c-450e-9973-d0c10ff6eecd" providerId="ADAL" clId="{28FA6F73-556B-42CE-AF95-520D6A7B7A34}" dt="2025-09-13T12:19:05.445" v="202" actId="20577"/>
        <pc:sldMkLst>
          <pc:docMk/>
          <pc:sldMk cId="1169089085" sldId="284"/>
        </pc:sldMkLst>
      </pc:sldChg>
      <pc:sldChg chg="modNotesTx">
        <pc:chgData name="Barkema, Pieter" userId="966f1783-0a5c-450e-9973-d0c10ff6eecd" providerId="ADAL" clId="{28FA6F73-556B-42CE-AF95-520D6A7B7A34}" dt="2025-09-13T12:21:07.146" v="246" actId="20577"/>
        <pc:sldMkLst>
          <pc:docMk/>
          <pc:sldMk cId="74488217" sldId="285"/>
        </pc:sldMkLst>
      </pc:sldChg>
      <pc:sldChg chg="modNotesTx">
        <pc:chgData name="Barkema, Pieter" userId="966f1783-0a5c-450e-9973-d0c10ff6eecd" providerId="ADAL" clId="{28FA6F73-556B-42CE-AF95-520D6A7B7A34}" dt="2025-09-13T12:24:29.364" v="629" actId="20577"/>
        <pc:sldMkLst>
          <pc:docMk/>
          <pc:sldMk cId="1905411969" sldId="286"/>
        </pc:sldMkLst>
      </pc:sldChg>
      <pc:sldChg chg="modSp modNotesTx">
        <pc:chgData name="Barkema, Pieter" userId="966f1783-0a5c-450e-9973-d0c10ff6eecd" providerId="ADAL" clId="{28FA6F73-556B-42CE-AF95-520D6A7B7A34}" dt="2025-09-13T12:39:01.602" v="1245" actId="20577"/>
        <pc:sldMkLst>
          <pc:docMk/>
          <pc:sldMk cId="2185570594" sldId="287"/>
        </pc:sldMkLst>
        <pc:picChg chg="mod">
          <ac:chgData name="Barkema, Pieter" userId="966f1783-0a5c-450e-9973-d0c10ff6eecd" providerId="ADAL" clId="{28FA6F73-556B-42CE-AF95-520D6A7B7A34}" dt="2025-09-13T08:20:39.309" v="34" actId="1076"/>
          <ac:picMkLst>
            <pc:docMk/>
            <pc:sldMk cId="2185570594" sldId="287"/>
            <ac:picMk id="5" creationId="{AD7CB419-20D1-4892-A834-D4F96249D9CB}"/>
          </ac:picMkLst>
        </pc:picChg>
      </pc:sldChg>
      <pc:sldChg chg="modNotesTx">
        <pc:chgData name="Barkema, Pieter" userId="966f1783-0a5c-450e-9973-d0c10ff6eecd" providerId="ADAL" clId="{28FA6F73-556B-42CE-AF95-520D6A7B7A34}" dt="2025-09-13T12:37:45.924" v="943" actId="20577"/>
        <pc:sldMkLst>
          <pc:docMk/>
          <pc:sldMk cId="1085240205" sldId="289"/>
        </pc:sldMkLst>
      </pc:sldChg>
      <pc:sldChg chg="modNotesTx">
        <pc:chgData name="Barkema, Pieter" userId="966f1783-0a5c-450e-9973-d0c10ff6eecd" providerId="ADAL" clId="{28FA6F73-556B-42CE-AF95-520D6A7B7A34}" dt="2025-09-13T12:38:02.720" v="1016" actId="5793"/>
        <pc:sldMkLst>
          <pc:docMk/>
          <pc:sldMk cId="3782582153" sldId="291"/>
        </pc:sldMkLst>
      </pc:sldChg>
      <pc:sldChg chg="modNotesTx">
        <pc:chgData name="Barkema, Pieter" userId="966f1783-0a5c-450e-9973-d0c10ff6eecd" providerId="ADAL" clId="{28FA6F73-556B-42CE-AF95-520D6A7B7A34}" dt="2025-09-13T12:37:53.449" v="969" actId="20577"/>
        <pc:sldMkLst>
          <pc:docMk/>
          <pc:sldMk cId="1782503606" sldId="292"/>
        </pc:sldMkLst>
      </pc:sldChg>
      <pc:sldChg chg="modNotesTx">
        <pc:chgData name="Barkema, Pieter" userId="966f1783-0a5c-450e-9973-d0c10ff6eecd" providerId="ADAL" clId="{28FA6F73-556B-42CE-AF95-520D6A7B7A34}" dt="2025-09-13T12:37:19.596" v="857" actId="20577"/>
        <pc:sldMkLst>
          <pc:docMk/>
          <pc:sldMk cId="3541185011" sldId="293"/>
        </pc:sldMkLst>
      </pc:sldChg>
      <pc:sldChg chg="modNotesTx">
        <pc:chgData name="Barkema, Pieter" userId="966f1783-0a5c-450e-9973-d0c10ff6eecd" providerId="ADAL" clId="{28FA6F73-556B-42CE-AF95-520D6A7B7A34}" dt="2025-09-13T12:38:32.145" v="1173" actId="20577"/>
        <pc:sldMkLst>
          <pc:docMk/>
          <pc:sldMk cId="1261529859" sldId="294"/>
        </pc:sldMkLst>
      </pc:sldChg>
      <pc:sldChg chg="add del">
        <pc:chgData name="Barkema, Pieter" userId="966f1783-0a5c-450e-9973-d0c10ff6eecd" providerId="ADAL" clId="{28FA6F73-556B-42CE-AF95-520D6A7B7A34}" dt="2025-09-12T15:43:51.763" v="6" actId="2696"/>
        <pc:sldMkLst>
          <pc:docMk/>
          <pc:sldMk cId="2235493439" sldId="299"/>
        </pc:sldMkLst>
      </pc:sldChg>
      <pc:sldChg chg="addSp modSp modAnim">
        <pc:chgData name="Barkema, Pieter" userId="966f1783-0a5c-450e-9973-d0c10ff6eecd" providerId="ADAL" clId="{28FA6F73-556B-42CE-AF95-520D6A7B7A34}" dt="2025-09-13T08:44:19.807" v="39" actId="732"/>
        <pc:sldMkLst>
          <pc:docMk/>
          <pc:sldMk cId="3359628653" sldId="300"/>
        </pc:sldMkLst>
        <pc:picChg chg="mod modCrop">
          <ac:chgData name="Barkema, Pieter" userId="966f1783-0a5c-450e-9973-d0c10ff6eecd" providerId="ADAL" clId="{28FA6F73-556B-42CE-AF95-520D6A7B7A34}" dt="2025-09-13T08:44:19.807" v="39" actId="732"/>
          <ac:picMkLst>
            <pc:docMk/>
            <pc:sldMk cId="3359628653" sldId="300"/>
            <ac:picMk id="5" creationId="{A413CB0F-027F-490B-BF81-7C072B9DE91E}"/>
          </ac:picMkLst>
        </pc:picChg>
        <pc:picChg chg="add mod modCrop">
          <ac:chgData name="Barkema, Pieter" userId="966f1783-0a5c-450e-9973-d0c10ff6eecd" providerId="ADAL" clId="{28FA6F73-556B-42CE-AF95-520D6A7B7A34}" dt="2025-09-13T08:44:14.963" v="38" actId="732"/>
          <ac:picMkLst>
            <pc:docMk/>
            <pc:sldMk cId="3359628653" sldId="300"/>
            <ac:picMk id="7" creationId="{4E19B154-D9E5-40F6-9B9F-DEDC125018C7}"/>
          </ac:picMkLst>
        </pc:picChg>
      </pc:sldChg>
      <pc:sldChg chg="addSp delSp modSp add modAnim modNotesTx">
        <pc:chgData name="Barkema, Pieter" userId="966f1783-0a5c-450e-9973-d0c10ff6eecd" providerId="ADAL" clId="{28FA6F73-556B-42CE-AF95-520D6A7B7A34}" dt="2025-09-13T12:37:36.834" v="918" actId="20577"/>
        <pc:sldMkLst>
          <pc:docMk/>
          <pc:sldMk cId="2856928267" sldId="302"/>
        </pc:sldMkLst>
        <pc:spChg chg="del">
          <ac:chgData name="Barkema, Pieter" userId="966f1783-0a5c-450e-9973-d0c10ff6eecd" providerId="ADAL" clId="{28FA6F73-556B-42CE-AF95-520D6A7B7A34}" dt="2025-09-12T15:54:22.772" v="12" actId="478"/>
          <ac:spMkLst>
            <pc:docMk/>
            <pc:sldMk cId="2856928267" sldId="302"/>
            <ac:spMk id="2" creationId="{67550E60-20A0-46C8-9A57-361C45C64C5B}"/>
          </ac:spMkLst>
        </pc:spChg>
        <pc:spChg chg="del">
          <ac:chgData name="Barkema, Pieter" userId="966f1783-0a5c-450e-9973-d0c10ff6eecd" providerId="ADAL" clId="{28FA6F73-556B-42CE-AF95-520D6A7B7A34}" dt="2025-09-12T15:54:23.590" v="13" actId="478"/>
          <ac:spMkLst>
            <pc:docMk/>
            <pc:sldMk cId="2856928267" sldId="302"/>
            <ac:spMk id="3" creationId="{6E8D32AB-3920-4D70-BC72-FF9220959295}"/>
          </ac:spMkLst>
        </pc:spChg>
        <pc:picChg chg="add mod">
          <ac:chgData name="Barkema, Pieter" userId="966f1783-0a5c-450e-9973-d0c10ff6eecd" providerId="ADAL" clId="{28FA6F73-556B-42CE-AF95-520D6A7B7A34}" dt="2025-09-12T15:54:29.298" v="16" actId="14100"/>
          <ac:picMkLst>
            <pc:docMk/>
            <pc:sldMk cId="2856928267" sldId="302"/>
            <ac:picMk id="4" creationId="{6D19AB8A-A1F8-4F88-99F5-EC41E22AFB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1264E-D404-446F-B673-F97AB9781823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5FCCD-9AE8-405D-A7AA-9BEA55629C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479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you… Introduction…</a:t>
            </a:r>
          </a:p>
          <a:p>
            <a:r>
              <a:rPr lang="en-US" dirty="0"/>
              <a:t>About the movie theater, want to answer three questions.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398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…That’s scary, but most things are still real. Dinosaurs.</a:t>
            </a:r>
          </a:p>
          <a:p>
            <a:pPr marL="0" indent="0">
              <a:buFontTx/>
              <a:buNone/>
            </a:pPr>
            <a:r>
              <a:rPr lang="en-US" dirty="0"/>
              <a:t>We have survived for who knows how long as animals, eating, touching. We’re fine.</a:t>
            </a:r>
            <a:r>
              <a:rPr lang="en-GB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S</a:t>
            </a:r>
            <a:r>
              <a:rPr lang="en-GB" dirty="0"/>
              <a:t>o our brain is doing something right… How does it do all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718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Poll: What do we see? If you know it don’t spoil</a:t>
            </a:r>
          </a:p>
          <a:p>
            <a:pPr marL="171450" indent="-171450">
              <a:buFontTx/>
              <a:buChar char="-"/>
            </a:pPr>
            <a:r>
              <a:rPr lang="en-GB" dirty="0"/>
              <a:t>Now I’m going to give you a bit of a hint…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847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Changing your expectations</a:t>
            </a:r>
          </a:p>
          <a:p>
            <a:pPr marL="171450" indent="-171450">
              <a:buFontTx/>
              <a:buChar char="-"/>
            </a:pP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138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Expectations change!</a:t>
            </a:r>
          </a:p>
          <a:p>
            <a:r>
              <a:rPr lang="en-US" dirty="0"/>
              <a:t>So, we can learn and get closer to reality!</a:t>
            </a:r>
          </a:p>
          <a:p>
            <a:r>
              <a:rPr lang="en-US" dirty="0"/>
              <a:t>But maybe you are not sure yet…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505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What do you see in this wall?</a:t>
            </a:r>
          </a:p>
          <a:p>
            <a:r>
              <a:rPr lang="en-US" dirty="0"/>
              <a:t>Poll</a:t>
            </a:r>
          </a:p>
          <a:p>
            <a:r>
              <a:rPr lang="en-US" dirty="0"/>
              <a:t>This adult candy that you should never use.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19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Poll: What we </a:t>
            </a:r>
            <a:r>
              <a:rPr lang="en-US" dirty="0" err="1"/>
              <a:t>we</a:t>
            </a:r>
            <a:r>
              <a:rPr lang="en-US" dirty="0"/>
              <a:t> seeing here?</a:t>
            </a:r>
          </a:p>
          <a:p>
            <a:r>
              <a:rPr lang="en-US" dirty="0"/>
              <a:t>- We can change our sight by learning! Pretty big deal</a:t>
            </a:r>
          </a:p>
          <a:p>
            <a:r>
              <a:rPr lang="en-US" dirty="0"/>
              <a:t>- Our brain is like a guessing computer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812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Poll: What we </a:t>
            </a:r>
            <a:r>
              <a:rPr lang="en-US" dirty="0" err="1"/>
              <a:t>we</a:t>
            </a:r>
            <a:r>
              <a:rPr lang="en-US" dirty="0"/>
              <a:t> seeing here?</a:t>
            </a:r>
          </a:p>
          <a:p>
            <a:r>
              <a:rPr lang="en-US" dirty="0"/>
              <a:t>- We can change our sight by learning! Pretty big deal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Changing the big arrow of expectations</a:t>
            </a:r>
          </a:p>
          <a:p>
            <a:pPr marL="171450" indent="-171450">
              <a:buFontTx/>
              <a:buChar char="-"/>
            </a:pPr>
            <a:r>
              <a:rPr lang="en-US"/>
              <a:t>So summing up…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325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Queen square 12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Brain scanners &amp; example study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4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Taxi driver…</a:t>
            </a:r>
          </a:p>
          <a:p>
            <a:r>
              <a:rPr lang="en-US" dirty="0"/>
              <a:t>One more study: </a:t>
            </a:r>
            <a:r>
              <a:rPr lang="en-US" dirty="0" err="1"/>
              <a:t>pingpong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320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Pingpong</a:t>
            </a:r>
            <a:endParaRPr lang="en-US" dirty="0"/>
          </a:p>
          <a:p>
            <a:r>
              <a:rPr lang="en-US" dirty="0"/>
              <a:t>So, we cannot usually look into people’s heads: </a:t>
            </a:r>
            <a:r>
              <a:rPr lang="en-US" dirty="0" err="1"/>
              <a:t>mri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48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three questions.</a:t>
            </a:r>
          </a:p>
          <a:p>
            <a:r>
              <a:rPr lang="en-US" dirty="0"/>
              <a:t>- website: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536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MRI machines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… OPM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908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OPM… </a:t>
            </a:r>
          </a:p>
          <a:p>
            <a:r>
              <a:rPr lang="en-US" dirty="0"/>
              <a:t>Guessing computer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007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Prediction machines…</a:t>
            </a:r>
          </a:p>
          <a:p>
            <a:pPr marL="0" indent="0">
              <a:buFontTx/>
              <a:buNone/>
            </a:pPr>
            <a:r>
              <a:rPr lang="en-US" dirty="0"/>
              <a:t>Take information…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387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Learned! But are just guessing machines? </a:t>
            </a:r>
            <a:br>
              <a:rPr lang="en-US" dirty="0"/>
            </a:br>
            <a:r>
              <a:rPr lang="en-US" dirty="0"/>
              <a:t>Who here feels like they’re human?</a:t>
            </a:r>
          </a:p>
          <a:p>
            <a:r>
              <a:rPr lang="en-US" dirty="0"/>
              <a:t>Let’s treat them like human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294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… Genius! One of us.</a:t>
            </a:r>
          </a:p>
          <a:p>
            <a:pPr marL="171450" indent="-171450">
              <a:buFontTx/>
              <a:buChar char="-"/>
            </a:pPr>
            <a:r>
              <a:rPr lang="en-US" dirty="0"/>
              <a:t>Eh…. What? Maybe not?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doesn’t learn from extra context.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Weird… it seemed like us, but then by asking more questions, it didn’t learn. And it was completely wrong but still very sure! Maybe like some humans, but no most….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295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…So, can it learn to see new things?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these AI, smart computers, are super smart. But that doesn’t make them human.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are not good at knowing how sure they are of something. They say what you want to hear. </a:t>
            </a:r>
            <a:br>
              <a:rPr lang="en-US" dirty="0"/>
            </a:br>
            <a:r>
              <a:rPr lang="en-US" dirty="0"/>
              <a:t>- The </a:t>
            </a:r>
            <a:r>
              <a:rPr lang="en-US" dirty="0" err="1"/>
              <a:t>hummanness</a:t>
            </a:r>
            <a:r>
              <a:rPr lang="en-US" dirty="0"/>
              <a:t> is an illusion. It’s hard to see through it, but with the right tricks you can see it.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394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Takeaways: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 question: What we see is mostly real, because our brains learned to guess really well.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that’s a good thing: we can change our reality by learning, and improving our mind.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understand all this with powerful brain scanners, to see how your brain is working.</a:t>
            </a:r>
          </a:p>
          <a:p>
            <a:pPr marL="171450" indent="-171450">
              <a:buFontTx/>
              <a:buChar char="-"/>
            </a:pPr>
            <a:r>
              <a:rPr lang="en-US" dirty="0"/>
              <a:t>AI is really cool and feels human, but if you ask the right question you can see that that’s an illusion.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Learning about who you are as a human, what kind of tricks you mind plays on you, is a powerful thing and it can help you become the person you want to be!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31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question…</a:t>
            </a:r>
          </a:p>
          <a:p>
            <a:r>
              <a:rPr lang="en-US" dirty="0"/>
              <a:t>Who thinks everyone is real?</a:t>
            </a:r>
          </a:p>
          <a:p>
            <a:r>
              <a:rPr lang="en-US" dirty="0"/>
              <a:t>Light, eyes, brain. So, it’s all the same?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75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Like a movie projector </a:t>
            </a:r>
          </a:p>
          <a:p>
            <a:pPr marL="171450" indent="-171450">
              <a:buFontTx/>
              <a:buChar char="-"/>
            </a:pPr>
            <a:r>
              <a:rPr lang="en-US" dirty="0"/>
              <a:t>So, we should all see the same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…Introduce</a:t>
            </a:r>
          </a:p>
          <a:p>
            <a:pPr marL="171450" indent="-171450">
              <a:buFontTx/>
              <a:buChar char="-"/>
            </a:pPr>
            <a:r>
              <a:rPr lang="en-GB" dirty="0"/>
              <a:t>Poll: A or B?</a:t>
            </a:r>
          </a:p>
          <a:p>
            <a:pPr marL="171450" indent="-171450">
              <a:buFontTx/>
              <a:buChar char="-"/>
            </a:pPr>
            <a:r>
              <a:rPr lang="en-US" dirty="0"/>
              <a:t>I think we all agree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spoilers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now I’m putting a bar of the same </a:t>
            </a:r>
            <a:r>
              <a:rPr lang="en-US" dirty="0" err="1"/>
              <a:t>colour</a:t>
            </a:r>
            <a:r>
              <a:rPr lang="en-US" dirty="0"/>
              <a:t> to connect the two…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1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now they are the same </a:t>
            </a:r>
            <a:r>
              <a:rPr lang="en-US" dirty="0" err="1"/>
              <a:t>colour</a:t>
            </a:r>
            <a:r>
              <a:rPr lang="en-US" dirty="0"/>
              <a:t>!</a:t>
            </a:r>
          </a:p>
          <a:p>
            <a:r>
              <a:rPr lang="en-US" dirty="0"/>
              <a:t>So adding extra information, changes them.</a:t>
            </a:r>
          </a:p>
          <a:p>
            <a:r>
              <a:rPr lang="en-US" dirty="0"/>
              <a:t>Let me show them next to each other…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54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It is almost unbelievable right?</a:t>
            </a:r>
          </a:p>
          <a:p>
            <a:endParaRPr lang="en-US" dirty="0"/>
          </a:p>
          <a:p>
            <a:r>
              <a:rPr lang="en-US" dirty="0"/>
              <a:t>Even after I show you both at the same time, your eyes on the left still see B lighter than A, even though it’s the same picture as the right.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Context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Expectations versus reality stream</a:t>
            </a:r>
          </a:p>
          <a:p>
            <a:pPr marL="171450" indent="-171450">
              <a:buFontTx/>
              <a:buChar char="-"/>
            </a:pPr>
            <a:r>
              <a:rPr lang="en-US" dirty="0"/>
              <a:t>Scary right?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827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another one that is really crazy.</a:t>
            </a:r>
          </a:p>
          <a:p>
            <a:r>
              <a:rPr lang="en-US" dirty="0"/>
              <a:t>Introduce.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338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Show </a:t>
            </a:r>
            <a:r>
              <a:rPr lang="en-US" dirty="0" err="1"/>
              <a:t>ames</a:t>
            </a:r>
            <a:r>
              <a:rPr lang="en-US" dirty="0"/>
              <a:t> window is smaller/larger.</a:t>
            </a:r>
          </a:p>
          <a:p>
            <a:r>
              <a:rPr lang="en-US" dirty="0"/>
              <a:t>Say our brain will show us something impossible</a:t>
            </a:r>
          </a:p>
          <a:p>
            <a:r>
              <a:rPr lang="en-US" dirty="0"/>
              <a:t>Show video</a:t>
            </a:r>
          </a:p>
          <a:p>
            <a:r>
              <a:rPr lang="en-US" dirty="0"/>
              <a:t>Unbelievable, right? So how can we trust our brain?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FCCD-9AE8-405D-A7AA-9BEA55629C8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60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33B7-7862-4829-88F4-4E428B62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2C1FC-74DE-49BD-AA91-E8C5FBB67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091B3-E50A-45ED-8413-B562A708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8B030-E51A-4F73-80B0-13DD3AEF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10B51-6F55-41E3-AD1E-7C7E043B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9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4DCB-9B3E-44AB-AB63-FEC29E63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DD8E9-E3CE-4AE3-A788-138D010B6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CE29E-7A7D-4BDE-9E1F-C81913D7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88E90-66F7-46E9-93E5-46D27763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DABEF-1028-45C4-98E6-A10B835B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70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54AE6-CABF-4B29-920A-2FE1D779D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884B3-64AB-4DAB-9FB9-34D73B286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F5F35-5B1C-4ACC-B0C3-C83FF64E0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FA540-E511-42C3-97CC-68ED9711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6BB64-C643-4747-BFB9-94E8B2C0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61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721EA-8EFC-4621-ADA0-B99CD7C2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0480A-826A-4FFF-B5F5-9F8B8E64F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B4ECE-B7D4-4816-B532-27E939B9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6F012-4283-4EBC-BBF6-102731C13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97344-B612-4513-9506-2E09F7CE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63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6E473-E1C8-4798-B7C4-A84836FE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3C7B-FE78-4E6A-A5C6-6F899F7E7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C424B-DBF0-4457-9BFA-88403454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0DD5-70B7-4149-9B0B-67CF1A28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16FEB-A386-4C1B-8524-D27B91B6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01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C37E-5582-4620-9ED1-F33D473BE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A561-C307-4A02-AF37-2BB253EE3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69F23-B870-425A-A6FC-71F421FED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D6558-9223-4E1C-9654-62D68948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EFAF4-C7D4-40F0-BF12-ECD52481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6A126-B0F8-4A47-A0D4-142F6546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13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01C2-5B4E-4204-8856-2013CF87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4D070-1368-47BC-8478-007ACC6D7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E9731-0EAE-48F9-B438-6165C236F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44BD7-A100-4781-B05C-F5145AEED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2191D-5861-4427-B8D6-15FAC9217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339287-2290-4B67-BF12-C2788402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F3566-F4DF-44AE-8389-A662596A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7B90C7-47E5-441E-8122-B9D976BA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57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366F-50EC-4803-B199-F4C63B4D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2D10D8-6C81-433C-96AF-454DF154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BE147-736B-4AA6-B60C-A0A15203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5C450-81A9-400B-AB87-90E10C7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30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97969-800F-4E62-B7FF-AA7A0F15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A83F4-69DB-4726-8EA0-9301AD56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5D6F8-2BD4-4585-8B1F-438BCB66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33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AD6E-F0B8-4772-BDC4-7CF3BCF48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9B9B-9430-4FD0-87B1-E948AE817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85FD7-2C51-41CE-AA8D-79445A101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71C29-3A30-4D68-9BBF-602A678F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71686-5890-4864-971A-CBB5BD35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E0996-743A-432C-8B63-C80D82F6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B30C-6777-4C30-ABA1-4854F7C3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0AB71A-4CCC-42A2-AE37-68D5F1C86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12CCD-4C0E-46EF-A256-B411129D9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72389-3620-4FBF-B829-E876033D7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52901-E58F-482A-B8E3-74708B9ED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6DBB9-55A9-4DA0-AD48-4326C861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47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2C35B4-ED9B-4141-B6A9-05CD4749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CD996-7864-491E-9417-ABF9E16B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2618C-30B0-4EEB-AB3F-86BAE3547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92848-43FB-44B5-B4FE-E87421B3F490}" type="datetimeFigureOut">
              <a:rPr lang="en-GB" smtClean="0"/>
              <a:t>13/09/2025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8574C-D3CF-4347-A503-83C1F918F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22E88-7FC7-4ECB-899D-763BE693B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DA515-0140-464E-9301-36CDB91CE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49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The “Rubin’s Vase” Illusion. One can cognitively influence perception of this sensory stimulus to interpret it as either two dark facial silhouettes or a white vase. ">
            <a:extLst>
              <a:ext uri="{FF2B5EF4-FFF2-40B4-BE49-F238E27FC236}">
                <a16:creationId xmlns:a16="http://schemas.microsoft.com/office/drawing/2014/main" id="{096A28E1-335D-45AB-8665-1BFC93A19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1094"/>
          <a:stretch/>
        </p:blipFill>
        <p:spPr bwMode="auto">
          <a:xfrm>
            <a:off x="-116116" y="-96253"/>
            <a:ext cx="2714171" cy="70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The “Rubin’s Vase” Illusion. One can cognitively influence perception of this sensory stimulus to interpret it as either two dark facial silhouettes or a white vase. ">
            <a:extLst>
              <a:ext uri="{FF2B5EF4-FFF2-40B4-BE49-F238E27FC236}">
                <a16:creationId xmlns:a16="http://schemas.microsoft.com/office/drawing/2014/main" id="{3F4D0AA6-3381-4281-BAA4-0D653FF0E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1094"/>
          <a:stretch/>
        </p:blipFill>
        <p:spPr bwMode="auto">
          <a:xfrm>
            <a:off x="9477829" y="-114302"/>
            <a:ext cx="2714171" cy="70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D505AAF-9079-4A92-BAFD-6FC59433C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2433" y="5222375"/>
            <a:ext cx="5654842" cy="2387600"/>
          </a:xfrm>
        </p:spPr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GB" dirty="0"/>
              <a:t>How real is your reality?</a:t>
            </a:r>
            <a:br>
              <a:rPr lang="en-GB" dirty="0"/>
            </a:br>
            <a:br>
              <a:rPr lang="en-GB" dirty="0"/>
            </a:b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Pieter Barkema | </a:t>
            </a: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Brain Scientist</a:t>
            </a:r>
            <a:b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</a:b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Queen Square Institute of Neurology, </a:t>
            </a:r>
            <a:b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</a:b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UCL</a:t>
            </a:r>
            <a:b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</a:br>
            <a:br>
              <a:rPr lang="en-GB" sz="1800" dirty="0"/>
            </a:br>
            <a:b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</a:br>
            <a:b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</a:br>
            <a:br>
              <a:rPr lang="en-GB" dirty="0"/>
            </a:br>
            <a:endParaRPr lang="en-GB" dirty="0"/>
          </a:p>
        </p:txBody>
      </p:sp>
      <p:pic>
        <p:nvPicPr>
          <p:cNvPr id="10" name="Picture 9" descr="The Royal Institution of Great Britain – London's Screen Archives –  Collection">
            <a:extLst>
              <a:ext uri="{FF2B5EF4-FFF2-40B4-BE49-F238E27FC236}">
                <a16:creationId xmlns:a16="http://schemas.microsoft.com/office/drawing/2014/main" id="{8594D80B-AB91-4A97-A53E-E593F33D7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7" b="33766"/>
          <a:stretch/>
        </p:blipFill>
        <p:spPr bwMode="auto">
          <a:xfrm>
            <a:off x="6851984" y="6344653"/>
            <a:ext cx="2235869" cy="42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08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6A99FF-76FB-4CC6-B00E-7F1A5F3559C1}"/>
              </a:ext>
            </a:extLst>
          </p:cNvPr>
          <p:cNvSpPr/>
          <p:nvPr/>
        </p:nvSpPr>
        <p:spPr>
          <a:xfrm>
            <a:off x="0" y="0"/>
            <a:ext cx="12388241" cy="6933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852AD-69ED-422A-854B-9ABD57A5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72B82-44C5-41CB-8878-C604E64E1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5893" y="0"/>
            <a:ext cx="6933156" cy="69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4D394-C727-47D8-9BD4-AAF0E0A9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73B522-DDA5-4FA4-A4F7-A87BF68CA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9585" y="-822581"/>
            <a:ext cx="13251170" cy="932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517B6E-4173-43BA-B296-EF55A303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7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4D394-C727-47D8-9BD4-AAF0E0A9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517B6E-4173-43BA-B296-EF55A303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20250907-1721-23.1184569">
            <a:hlinkClick r:id="" action="ppaction://media"/>
            <a:extLst>
              <a:ext uri="{FF2B5EF4-FFF2-40B4-BE49-F238E27FC236}">
                <a16:creationId xmlns:a16="http://schemas.microsoft.com/office/drawing/2014/main" id="{7334F6C2-AD4A-4A76-8FA8-2424C8219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3372" y="-932038"/>
            <a:ext cx="12438743" cy="87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1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0907-1721-23.1184569">
            <a:hlinkClick r:id="" action="ppaction://media"/>
            <a:extLst>
              <a:ext uri="{FF2B5EF4-FFF2-40B4-BE49-F238E27FC236}">
                <a16:creationId xmlns:a16="http://schemas.microsoft.com/office/drawing/2014/main" id="{DC2A104F-1641-4857-84FF-9E1F9F869E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00873" y="1845246"/>
            <a:ext cx="7148798" cy="5012754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A73B522-DDA5-4FA4-A4F7-A87BF68CA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85"/>
          <a:stretch/>
        </p:blipFill>
        <p:spPr bwMode="auto">
          <a:xfrm>
            <a:off x="0" y="1845246"/>
            <a:ext cx="5805115" cy="501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0DBEC-B5FA-46C5-9345-163BCF949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17" y="-153702"/>
            <a:ext cx="2327416" cy="18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36AC-B462-4940-88CD-B331B70A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BA2F3-3337-43DD-B3FC-9D2243881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4" name="Picture 4" descr="Sometimes a cigar isn't just a cigar.">
            <a:extLst>
              <a:ext uri="{FF2B5EF4-FFF2-40B4-BE49-F238E27FC236}">
                <a16:creationId xmlns:a16="http://schemas.microsoft.com/office/drawing/2014/main" id="{798A2024-0D3D-4A37-B386-32F9928DB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172" y="-2193131"/>
            <a:ext cx="12551172" cy="1378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933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Sometimes a cigar isn't just a cigar.">
            <a:extLst>
              <a:ext uri="{FF2B5EF4-FFF2-40B4-BE49-F238E27FC236}">
                <a16:creationId xmlns:a16="http://schemas.microsoft.com/office/drawing/2014/main" id="{59866989-9FB4-4782-A3B8-1F05AEDBD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172" y="-2193131"/>
            <a:ext cx="12551172" cy="1378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DE28-9597-4D4C-8154-5A2FE2C5E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2498-A7B2-4D7A-9874-53779217E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02" name="Picture 6" descr="This Brick Wall Optical Illusion Is ...">
            <a:extLst>
              <a:ext uri="{FF2B5EF4-FFF2-40B4-BE49-F238E27FC236}">
                <a16:creationId xmlns:a16="http://schemas.microsoft.com/office/drawing/2014/main" id="{EB52954D-C316-419D-B656-C04FC391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7" y="972458"/>
            <a:ext cx="9476719" cy="588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11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ometimes a cigar isn't just a cigar.">
            <a:extLst>
              <a:ext uri="{FF2B5EF4-FFF2-40B4-BE49-F238E27FC236}">
                <a16:creationId xmlns:a16="http://schemas.microsoft.com/office/drawing/2014/main" id="{2DBF4614-A6EA-4517-95FC-BCC3FEBA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675012"/>
            <a:ext cx="6095998" cy="669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ometimes a cigar isn't just a cigar.">
            <a:extLst>
              <a:ext uri="{FF2B5EF4-FFF2-40B4-BE49-F238E27FC236}">
                <a16:creationId xmlns:a16="http://schemas.microsoft.com/office/drawing/2014/main" id="{0CC9EF1F-943C-4CD1-BFF6-15B0075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798" y="1675011"/>
            <a:ext cx="6147199" cy="669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is Brick Wall Optical Illusion Is ...">
            <a:extLst>
              <a:ext uri="{FF2B5EF4-FFF2-40B4-BE49-F238E27FC236}">
                <a16:creationId xmlns:a16="http://schemas.microsoft.com/office/drawing/2014/main" id="{EB52954D-C316-419D-B656-C04FC391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799" y="2406949"/>
            <a:ext cx="6228228" cy="386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CB419-20D1-4892-A834-D4F96249D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96" y="-216335"/>
            <a:ext cx="2347239" cy="18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70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403F33-D2C2-46AA-B834-1A26D2DE9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" r="6923"/>
          <a:stretch/>
        </p:blipFill>
        <p:spPr>
          <a:xfrm>
            <a:off x="2446782" y="-2220712"/>
            <a:ext cx="6948687" cy="955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53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>
            <a:extLst>
              <a:ext uri="{FF2B5EF4-FFF2-40B4-BE49-F238E27FC236}">
                <a16:creationId xmlns:a16="http://schemas.microsoft.com/office/drawing/2014/main" id="{2AA3F2C1-52DB-4F8C-B622-AE86DF71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33778" y="-2785751"/>
            <a:ext cx="13259556" cy="994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cquiring “the Knowledge” of London's Layout Drives Structural Brain  Changes: Current Biology">
            <a:extLst>
              <a:ext uri="{FF2B5EF4-FFF2-40B4-BE49-F238E27FC236}">
                <a16:creationId xmlns:a16="http://schemas.microsoft.com/office/drawing/2014/main" id="{122C828D-CC85-438E-975D-CF24E7CBA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7481" y="-597495"/>
            <a:ext cx="5048815" cy="348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ippocampal Activity While Listening to ...">
            <a:extLst>
              <a:ext uri="{FF2B5EF4-FFF2-40B4-BE49-F238E27FC236}">
                <a16:creationId xmlns:a16="http://schemas.microsoft.com/office/drawing/2014/main" id="{45052A94-9E17-4A95-99BF-85AC3328A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5"/>
          <a:stretch/>
        </p:blipFill>
        <p:spPr bwMode="auto">
          <a:xfrm>
            <a:off x="-236990" y="3304244"/>
            <a:ext cx="3357561" cy="31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85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uman brain cells in a dish learn to play Pong.mp4" descr="Human brain cells in a dish learn to play Pong.mp4">
            <a:hlinkClick r:id="" action="ppaction://media"/>
            <a:extLst>
              <a:ext uri="{FF2B5EF4-FFF2-40B4-BE49-F238E27FC236}">
                <a16:creationId xmlns:a16="http://schemas.microsoft.com/office/drawing/2014/main" id="{6D19AB8A-A1F8-4F88-99F5-EC41E22AFB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3820" y="0"/>
            <a:ext cx="12265820" cy="6899700"/>
          </a:xfrm>
        </p:spPr>
      </p:pic>
    </p:spTree>
    <p:extLst>
      <p:ext uri="{BB962C8B-B14F-4D97-AF65-F5344CB8AC3E}">
        <p14:creationId xmlns:p14="http://schemas.microsoft.com/office/powerpoint/2010/main" val="285692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2857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The “Rubin’s Vase” Illusion. One can cognitively influence perception of this sensory stimulus to interpret it as either two dark facial silhouettes or a white vase. ">
            <a:extLst>
              <a:ext uri="{FF2B5EF4-FFF2-40B4-BE49-F238E27FC236}">
                <a16:creationId xmlns:a16="http://schemas.microsoft.com/office/drawing/2014/main" id="{096A28E1-335D-45AB-8665-1BFC93A19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1094"/>
          <a:stretch/>
        </p:blipFill>
        <p:spPr bwMode="auto">
          <a:xfrm>
            <a:off x="-116116" y="-96253"/>
            <a:ext cx="2714171" cy="70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3132A-70E0-463C-9853-046C0ABA4101}"/>
              </a:ext>
            </a:extLst>
          </p:cNvPr>
          <p:cNvSpPr txBox="1"/>
          <p:nvPr/>
        </p:nvSpPr>
        <p:spPr>
          <a:xfrm>
            <a:off x="2911712" y="1963345"/>
            <a:ext cx="656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movie: is what we see real?</a:t>
            </a:r>
          </a:p>
          <a:p>
            <a:r>
              <a:rPr lang="en-US" sz="3200" dirty="0"/>
              <a:t>The viewer: how does our brain see?</a:t>
            </a:r>
          </a:p>
          <a:p>
            <a:r>
              <a:rPr lang="en-US" sz="3200" dirty="0"/>
              <a:t>The remake: are robots human-like?</a:t>
            </a:r>
          </a:p>
          <a:p>
            <a:endParaRPr lang="en-GB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C99FA-0BA1-4E06-A767-2023560C3644}"/>
              </a:ext>
            </a:extLst>
          </p:cNvPr>
          <p:cNvSpPr txBox="1"/>
          <p:nvPr/>
        </p:nvSpPr>
        <p:spPr>
          <a:xfrm>
            <a:off x="3655598" y="5994400"/>
            <a:ext cx="5690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Menti.com | use code 2284 8471</a:t>
            </a:r>
            <a:endParaRPr lang="en-GB" sz="2800" dirty="0"/>
          </a:p>
        </p:txBody>
      </p:sp>
      <p:pic>
        <p:nvPicPr>
          <p:cNvPr id="7" name="Picture 7" descr="The “Rubin’s Vase” Illusion. One can cognitively influence perception of this sensory stimulus to interpret it as either two dark facial silhouettes or a white vase. ">
            <a:extLst>
              <a:ext uri="{FF2B5EF4-FFF2-40B4-BE49-F238E27FC236}">
                <a16:creationId xmlns:a16="http://schemas.microsoft.com/office/drawing/2014/main" id="{3F4D0AA6-3381-4281-BAA4-0D653FF0E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1094"/>
          <a:stretch/>
        </p:blipFill>
        <p:spPr bwMode="auto">
          <a:xfrm>
            <a:off x="9477829" y="-114302"/>
            <a:ext cx="2714171" cy="70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8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D3F5-A56A-4B27-A2A5-3FA0DDE0D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8" descr="MAGNETOM Terra – 7T MRI Scanner - Siemens Healthineers USA">
            <a:extLst>
              <a:ext uri="{FF2B5EF4-FFF2-40B4-BE49-F238E27FC236}">
                <a16:creationId xmlns:a16="http://schemas.microsoft.com/office/drawing/2014/main" id="{8546258F-1D9C-465F-831D-DFF0B585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89239"/>
            <a:ext cx="13716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962005-AEEF-49A1-A795-C4F3DEB8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240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69B0-3584-47C7-BFCE-0FD41BB5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(OPM helmets)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009C8-932B-4428-B4AB-5153B32D2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 descr="Wearable brain scanner to facilitate testing for children with epilepsy |  UCL News - UCL – University College London">
            <a:extLst>
              <a:ext uri="{FF2B5EF4-FFF2-40B4-BE49-F238E27FC236}">
                <a16:creationId xmlns:a16="http://schemas.microsoft.com/office/drawing/2014/main" id="{7C838D49-3BB6-48C2-9702-06F93B29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8859" y="-1528083"/>
            <a:ext cx="14915605" cy="932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503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r/GoogleAutocompletes - Interesting discovery">
            <a:extLst>
              <a:ext uri="{FF2B5EF4-FFF2-40B4-BE49-F238E27FC236}">
                <a16:creationId xmlns:a16="http://schemas.microsoft.com/office/drawing/2014/main" id="{F235DEB7-7571-41AA-8649-48CA5508E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0"/>
          <a:stretch/>
        </p:blipFill>
        <p:spPr bwMode="auto">
          <a:xfrm>
            <a:off x="2671771" y="101600"/>
            <a:ext cx="7110858" cy="1198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582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2727-7341-48EF-8075-6C7016AD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57C09-C488-40D8-8489-4498D5C1E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A2164-1AE2-476A-823B-EF9DE507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298" y="0"/>
            <a:ext cx="8357769" cy="75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8BF21F-761D-441D-8D07-1330F4497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 t="27794" r="-2144" b="51826"/>
          <a:stretch/>
        </p:blipFill>
        <p:spPr>
          <a:xfrm>
            <a:off x="3425868" y="5498926"/>
            <a:ext cx="6637517" cy="526092"/>
          </a:xfrm>
        </p:spPr>
      </p:pic>
      <p:pic>
        <p:nvPicPr>
          <p:cNvPr id="11" name="Picture 2" descr="Checker shadow illusion - Wikipedia">
            <a:extLst>
              <a:ext uri="{FF2B5EF4-FFF2-40B4-BE49-F238E27FC236}">
                <a16:creationId xmlns:a16="http://schemas.microsoft.com/office/drawing/2014/main" id="{58D0F83D-0B43-434C-9B81-840C7B42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998" y="2690615"/>
            <a:ext cx="2492945" cy="189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FDF41392-25E3-4636-8817-D0A6484E77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 t="2388" r="-2144" b="81517"/>
          <a:stretch/>
        </p:blipFill>
        <p:spPr>
          <a:xfrm>
            <a:off x="3302693" y="4700057"/>
            <a:ext cx="6637515" cy="415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16513-AD37-4E92-AFF4-96A796FE7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019"/>
          <a:stretch/>
        </p:blipFill>
        <p:spPr>
          <a:xfrm>
            <a:off x="3040340" y="5130193"/>
            <a:ext cx="6310452" cy="1189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787A2B-FDFA-4FED-B6A4-8DC4A3ED8B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42" b="43956"/>
          <a:stretch/>
        </p:blipFill>
        <p:spPr>
          <a:xfrm>
            <a:off x="3466224" y="2871541"/>
            <a:ext cx="6310452" cy="2050910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E8D48E01-F913-46DD-9904-723C1304F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 t="2388" r="-2144" b="81517"/>
          <a:stretch/>
        </p:blipFill>
        <p:spPr>
          <a:xfrm>
            <a:off x="3302693" y="4907800"/>
            <a:ext cx="6637515" cy="41548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9CA3163-8974-46EB-BAD5-F4B69B5D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3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00026 -0.3798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90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L 0.00039 -0.4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0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00196 -0.4546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2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6A3CA-422B-4AEC-BFD5-B069E8AE7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44FA5-7277-4F96-98EC-0C540928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593" y="4249750"/>
            <a:ext cx="6222355" cy="19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83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99BBC16-6BC2-4720-821F-BFD7C1015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0" b="42019"/>
          <a:stretch/>
        </p:blipFill>
        <p:spPr>
          <a:xfrm>
            <a:off x="3278320" y="3756275"/>
            <a:ext cx="6261207" cy="32234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DEC10-85E4-4F08-85F4-8A508C107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95"/>
          <a:stretch/>
        </p:blipFill>
        <p:spPr>
          <a:xfrm>
            <a:off x="3125921" y="4302285"/>
            <a:ext cx="6261207" cy="828882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C06864D9-CC53-419C-A5B4-4254A90E5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9"/>
          <a:stretch/>
        </p:blipFill>
        <p:spPr>
          <a:xfrm>
            <a:off x="3278320" y="2415915"/>
            <a:ext cx="6261207" cy="1340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7469A6-12D4-47AB-86A1-D2097B5BF5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3"/>
          <a:stretch/>
        </p:blipFill>
        <p:spPr>
          <a:xfrm>
            <a:off x="3278320" y="2613269"/>
            <a:ext cx="6181659" cy="1254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8EC846-393D-4C34-878E-4DB9FA337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7" b="37524"/>
          <a:stretch/>
        </p:blipFill>
        <p:spPr>
          <a:xfrm>
            <a:off x="3314252" y="3868109"/>
            <a:ext cx="6181659" cy="322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85EAA7-3F37-4B15-A964-813E665CAB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1"/>
          <a:stretch/>
        </p:blipFill>
        <p:spPr>
          <a:xfrm>
            <a:off x="3318093" y="4387803"/>
            <a:ext cx="6181659" cy="5525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093A5A-CC27-4046-B9D9-AE533E86F7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8"/>
          <a:stretch/>
        </p:blipFill>
        <p:spPr>
          <a:xfrm>
            <a:off x="3318093" y="5348252"/>
            <a:ext cx="5653153" cy="9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8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00039 -0.346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7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00039 -0.344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724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00052 -0.3789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DAD7-A49B-46EB-A016-6DC1C4BD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42D3-4A40-4D40-8DB4-744E8CBD0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3CB0F-027F-490B-BF81-7C072B9DE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96"/>
          <a:stretch/>
        </p:blipFill>
        <p:spPr>
          <a:xfrm>
            <a:off x="3235808" y="3350834"/>
            <a:ext cx="5959555" cy="2404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F884CD-D796-4904-8AA4-C6FE02323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930"/>
          <a:stretch/>
        </p:blipFill>
        <p:spPr>
          <a:xfrm>
            <a:off x="3235808" y="1980795"/>
            <a:ext cx="5959555" cy="795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9B154-D9E5-40F6-9B9F-DEDC12501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930"/>
          <a:stretch/>
        </p:blipFill>
        <p:spPr>
          <a:xfrm>
            <a:off x="3235808" y="1998046"/>
            <a:ext cx="5959555" cy="7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2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73132A-70E0-463C-9853-046C0ABA4101}"/>
              </a:ext>
            </a:extLst>
          </p:cNvPr>
          <p:cNvSpPr txBox="1"/>
          <p:nvPr/>
        </p:nvSpPr>
        <p:spPr>
          <a:xfrm>
            <a:off x="3554539" y="2231951"/>
            <a:ext cx="54578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Is what we see real?</a:t>
            </a:r>
          </a:p>
          <a:p>
            <a:r>
              <a:rPr lang="en-US" sz="3200" dirty="0"/>
              <a:t>We see what we expect</a:t>
            </a:r>
          </a:p>
          <a:p>
            <a:r>
              <a:rPr lang="en-US" sz="3200" b="1" dirty="0"/>
              <a:t>How does our brain see?</a:t>
            </a:r>
          </a:p>
          <a:p>
            <a:r>
              <a:rPr lang="en-US" sz="3200" dirty="0"/>
              <a:t>A best-guess machine</a:t>
            </a:r>
          </a:p>
          <a:p>
            <a:r>
              <a:rPr lang="en-US" sz="3200" b="1" dirty="0"/>
              <a:t>Are robots human-like?</a:t>
            </a:r>
          </a:p>
          <a:p>
            <a:r>
              <a:rPr lang="en-US" sz="3200" dirty="0"/>
              <a:t>A little, but a powerful illusion.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85838-4FBE-4C56-A01B-59E3D6E70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24"/>
          <a:stretch/>
        </p:blipFill>
        <p:spPr>
          <a:xfrm>
            <a:off x="8637462" y="-114302"/>
            <a:ext cx="3554538" cy="7050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0F960-FFED-4D84-9CD2-D38978442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412"/>
          <a:stretch/>
        </p:blipFill>
        <p:spPr>
          <a:xfrm>
            <a:off x="-78899" y="-18050"/>
            <a:ext cx="3554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0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42F695-CFF7-4149-96F2-7D1DE3BAD66B}"/>
              </a:ext>
            </a:extLst>
          </p:cNvPr>
          <p:cNvSpPr/>
          <p:nvPr/>
        </p:nvSpPr>
        <p:spPr>
          <a:xfrm>
            <a:off x="0" y="0"/>
            <a:ext cx="12388241" cy="6933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E325C5-41BD-4493-97FC-8387F7CFE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26" y="0"/>
            <a:ext cx="6933156" cy="69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2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The “Rubin’s Vase” Illusion. One can cognitively influence perception of this sensory stimulus to interpret it as either two dark facial silhouettes or a white vase. ">
            <a:extLst>
              <a:ext uri="{FF2B5EF4-FFF2-40B4-BE49-F238E27FC236}">
                <a16:creationId xmlns:a16="http://schemas.microsoft.com/office/drawing/2014/main" id="{DE3B009A-61CB-44F1-9344-E317C538A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8" r="23"/>
          <a:stretch/>
        </p:blipFill>
        <p:spPr bwMode="auto">
          <a:xfrm>
            <a:off x="6593305" y="-114301"/>
            <a:ext cx="5598695" cy="70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The “Rubin’s Vase” Illusion. One can cognitively influence perception of this sensory stimulus to interpret it as either two dark facial silhouettes or a white vase. ">
            <a:extLst>
              <a:ext uri="{FF2B5EF4-FFF2-40B4-BE49-F238E27FC236}">
                <a16:creationId xmlns:a16="http://schemas.microsoft.com/office/drawing/2014/main" id="{096A28E1-335D-45AB-8665-1BFC93A19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641"/>
          <a:stretch/>
        </p:blipFill>
        <p:spPr bwMode="auto">
          <a:xfrm>
            <a:off x="-47194" y="-114302"/>
            <a:ext cx="5690936" cy="70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29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he human brain processes visual information - Earth.com">
            <a:extLst>
              <a:ext uri="{FF2B5EF4-FFF2-40B4-BE49-F238E27FC236}">
                <a16:creationId xmlns:a16="http://schemas.microsoft.com/office/drawing/2014/main" id="{6D9015F1-F38C-4068-B50C-ECA7D20856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96274" cy="746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5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D951-ADF8-4B59-99C0-9CA0F265F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D5E2C-40E9-46C3-A547-0A7C316B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Checker shadow illusion - Wikipedia">
            <a:extLst>
              <a:ext uri="{FF2B5EF4-FFF2-40B4-BE49-F238E27FC236}">
                <a16:creationId xmlns:a16="http://schemas.microsoft.com/office/drawing/2014/main" id="{822FD811-1555-43D0-8C63-C087ABDC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11" y="112295"/>
            <a:ext cx="8296934" cy="631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117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9A51-6EAF-4953-BED2-4E1DFD57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DCE0C-18A1-43FD-8CA7-E4C1EE80B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2" descr="Shadow Optical Illusion – BusinessBalls.com">
            <a:extLst>
              <a:ext uri="{FF2B5EF4-FFF2-40B4-BE49-F238E27FC236}">
                <a16:creationId xmlns:a16="http://schemas.microsoft.com/office/drawing/2014/main" id="{6E3C22B4-295C-4827-AA22-876E4828C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1"/>
          <a:stretch/>
        </p:blipFill>
        <p:spPr bwMode="auto">
          <a:xfrm>
            <a:off x="1273948" y="-149290"/>
            <a:ext cx="8993688" cy="657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33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5987-0642-477A-9A16-9C78442DF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C98080-C91B-4033-AE7A-E5B064C24480}"/>
              </a:ext>
            </a:extLst>
          </p:cNvPr>
          <p:cNvGrpSpPr/>
          <p:nvPr/>
        </p:nvGrpSpPr>
        <p:grpSpPr>
          <a:xfrm>
            <a:off x="206843" y="1825625"/>
            <a:ext cx="10890893" cy="4000500"/>
            <a:chOff x="178006" y="1690688"/>
            <a:chExt cx="10890893" cy="4000500"/>
          </a:xfrm>
        </p:grpSpPr>
        <p:pic>
          <p:nvPicPr>
            <p:cNvPr id="3074" name="Picture 2" descr="Shadow Optical Illusion – BusinessBalls.com">
              <a:extLst>
                <a:ext uri="{FF2B5EF4-FFF2-40B4-BE49-F238E27FC236}">
                  <a16:creationId xmlns:a16="http://schemas.microsoft.com/office/drawing/2014/main" id="{B152444F-D1AC-417D-BC3C-A07E4DA640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374" y="1690688"/>
              <a:ext cx="10296525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FC4D4F-EC7B-4C54-8AEB-DCAB08CDA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006" y="5462556"/>
              <a:ext cx="2110082" cy="22863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92E85EA-16EF-4F88-B7D4-8365E13F1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712" y="-74847"/>
            <a:ext cx="2298731" cy="1900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1DE10-FF0F-4CA7-8296-CA50A9F24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50" y="-74847"/>
            <a:ext cx="2358564" cy="19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1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C1A6D4-62A0-468B-BD34-F38C68D223E4}"/>
              </a:ext>
            </a:extLst>
          </p:cNvPr>
          <p:cNvSpPr/>
          <p:nvPr/>
        </p:nvSpPr>
        <p:spPr>
          <a:xfrm>
            <a:off x="0" y="0"/>
            <a:ext cx="12388241" cy="6933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66839-8E1B-4680-8644-5331ACD7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heckerboard_reveal">
            <a:hlinkClick r:id="" action="ppaction://media"/>
            <a:extLst>
              <a:ext uri="{FF2B5EF4-FFF2-40B4-BE49-F238E27FC236}">
                <a16:creationId xmlns:a16="http://schemas.microsoft.com/office/drawing/2014/main" id="{850C3422-D1AF-4485-A93B-658E6D3FF1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8183" y="0"/>
            <a:ext cx="8435634" cy="6933156"/>
          </a:xfrm>
        </p:spPr>
      </p:pic>
    </p:spTree>
    <p:extLst>
      <p:ext uri="{BB962C8B-B14F-4D97-AF65-F5344CB8AC3E}">
        <p14:creationId xmlns:p14="http://schemas.microsoft.com/office/powerpoint/2010/main" val="401439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4E3052-0C65-40BB-BFD2-A6717D7FCF22}"/>
              </a:ext>
            </a:extLst>
          </p:cNvPr>
          <p:cNvSpPr/>
          <p:nvPr/>
        </p:nvSpPr>
        <p:spPr>
          <a:xfrm>
            <a:off x="0" y="0"/>
            <a:ext cx="12388241" cy="69331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0A3DA-A460-4700-830A-F280BE1A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ameswindowtrim">
            <a:hlinkClick r:id="" action="ppaction://media"/>
            <a:extLst>
              <a:ext uri="{FF2B5EF4-FFF2-40B4-BE49-F238E27FC236}">
                <a16:creationId xmlns:a16="http://schemas.microsoft.com/office/drawing/2014/main" id="{B9BC4B26-6989-4BB3-B56C-3BE6474295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2706" y="0"/>
            <a:ext cx="9372516" cy="6933156"/>
          </a:xfrm>
        </p:spPr>
      </p:pic>
    </p:spTree>
    <p:extLst>
      <p:ext uri="{BB962C8B-B14F-4D97-AF65-F5344CB8AC3E}">
        <p14:creationId xmlns:p14="http://schemas.microsoft.com/office/powerpoint/2010/main" val="136516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9306DF5D424E41978E24188C6C4CD6" ma:contentTypeVersion="14" ma:contentTypeDescription="Create a new document." ma:contentTypeScope="" ma:versionID="f6d4d3be27acd539db6c941d91b87e86">
  <xsd:schema xmlns:xsd="http://www.w3.org/2001/XMLSchema" xmlns:xs="http://www.w3.org/2001/XMLSchema" xmlns:p="http://schemas.microsoft.com/office/2006/metadata/properties" xmlns:ns3="a587efa9-8e90-41b6-a6b6-907fa9db576e" xmlns:ns4="7ce72a2d-bd00-4a53-b27f-412f2353a9d9" targetNamespace="http://schemas.microsoft.com/office/2006/metadata/properties" ma:root="true" ma:fieldsID="f1ddfe9a99b196ade535f08323b15c57" ns3:_="" ns4:_="">
    <xsd:import namespace="a587efa9-8e90-41b6-a6b6-907fa9db576e"/>
    <xsd:import namespace="7ce72a2d-bd00-4a53-b27f-412f2353a9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7efa9-8e90-41b6-a6b6-907fa9db5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e72a2d-bd00-4a53-b27f-412f2353a9d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87efa9-8e90-41b6-a6b6-907fa9db576e" xsi:nil="true"/>
  </documentManagement>
</p:properties>
</file>

<file path=customXml/itemProps1.xml><?xml version="1.0" encoding="utf-8"?>
<ds:datastoreItem xmlns:ds="http://schemas.openxmlformats.org/officeDocument/2006/customXml" ds:itemID="{3602FA5F-09DA-40D4-B42F-8AE667B3E1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975C57-6EB7-40D4-86C3-CC9C3B4A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87efa9-8e90-41b6-a6b6-907fa9db576e"/>
    <ds:schemaRef ds:uri="7ce72a2d-bd00-4a53-b27f-412f2353a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C1C1CE-30C4-4825-9E30-8285DF4B96F3}">
  <ds:schemaRefs>
    <ds:schemaRef ds:uri="a587efa9-8e90-41b6-a6b6-907fa9db576e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ce72a2d-bd00-4a53-b27f-412f2353a9d9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9922</TotalTime>
  <Words>820</Words>
  <Application>Microsoft Office PowerPoint</Application>
  <PresentationFormat>Widescreen</PresentationFormat>
  <Paragraphs>114</Paragraphs>
  <Slides>29</Slides>
  <Notes>27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How real is your reality?  Pieter Barkema | Brain Scientist Queen Square Institute of Neurology,  UCL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(OPM helmets)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real is your reality?</dc:title>
  <dc:creator>Pieter Barkema</dc:creator>
  <cp:lastModifiedBy>Barkema, Pieter</cp:lastModifiedBy>
  <cp:revision>102</cp:revision>
  <dcterms:created xsi:type="dcterms:W3CDTF">2025-09-01T15:05:59Z</dcterms:created>
  <dcterms:modified xsi:type="dcterms:W3CDTF">2025-09-13T12:39:02Z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0x0101001B9306DF5D424E41978E24188C6C4CD6</vt:lpwstr>
  </property>
</Properties>
</file>